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1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Alexandria Medium" panose="020B0604020202020204" charset="-78"/>
      <p:regular r:id="rId12"/>
    </p:embeddedFon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orbel" panose="020B0503020204020204" pitchFamily="34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594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1976" y="1058851"/>
            <a:ext cx="11960352" cy="3511296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864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1436" y="4643561"/>
            <a:ext cx="10521432" cy="1665798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rgbClr val="FFFFFF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374393" y="4480560"/>
            <a:ext cx="987552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4608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91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914400"/>
            <a:ext cx="2788920" cy="649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914400"/>
            <a:ext cx="891540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3225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463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04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454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71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788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281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742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1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5212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7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09" y="1408290"/>
            <a:ext cx="11960352" cy="351129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864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914" y="4985424"/>
            <a:ext cx="10522915" cy="1636567"/>
          </a:xfrm>
        </p:spPr>
        <p:txBody>
          <a:bodyPr anchor="t">
            <a:normAutofit/>
          </a:bodyPr>
          <a:lstStyle>
            <a:lvl1pPr marL="0" indent="0" algn="ctr">
              <a:buNone/>
              <a:defRPr sz="2640">
                <a:solidFill>
                  <a:schemeClr val="accent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377441" y="4824490"/>
            <a:ext cx="987552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9008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468879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21134" y="2468880"/>
            <a:ext cx="5705856" cy="4828032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22443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401813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265780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23008" y="2398838"/>
            <a:ext cx="5705856" cy="93268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23008" y="3263186"/>
            <a:ext cx="5705856" cy="4059936"/>
          </a:xfrm>
        </p:spPr>
        <p:txBody>
          <a:bodyPr/>
          <a:lstStyle>
            <a:lvl1pPr>
              <a:defRPr sz="264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57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464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29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591" y="1316736"/>
            <a:ext cx="6254496" cy="5596128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6210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636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6736"/>
            <a:ext cx="4718304" cy="2084832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5897" y="1283816"/>
            <a:ext cx="7318858" cy="576072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336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0" y="3401568"/>
            <a:ext cx="4718304" cy="34564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9186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77368" y="292609"/>
            <a:ext cx="14069568" cy="765352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31520"/>
            <a:ext cx="11850624" cy="1627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468880"/>
            <a:ext cx="11847445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595" y="7468594"/>
            <a:ext cx="279488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38978" y="7468594"/>
            <a:ext cx="566132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95437" y="7468594"/>
            <a:ext cx="20474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9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19456" algn="l" defTabSz="1097280" rtl="0" eaLnBrk="1" latinLnBrk="0" hangingPunct="1">
        <a:lnSpc>
          <a:spcPct val="90000"/>
        </a:lnSpc>
        <a:spcBef>
          <a:spcPts val="1680"/>
        </a:spcBef>
        <a:buClr>
          <a:schemeClr val="accent1"/>
        </a:buClr>
        <a:buSzPct val="80000"/>
        <a:buFont typeface="Corbel" pitchFamily="34" charset="0"/>
        <a:buChar char="•"/>
        <a:defRPr sz="264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216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SzPct val="80000"/>
        <a:buFont typeface="Corbel" pitchFamily="34" charset="0"/>
        <a:buChar char="•"/>
        <a:defRPr sz="192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55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Feature Engineering for Loan Default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38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1410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18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142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improves loan default prediction accuracy for financial institutions. We use advanced data preparation and feature engineering to build a robust and reliable predictive model.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95211"/>
            <a:ext cx="4196358" cy="3182422"/>
          </a:xfrm>
          <a:prstGeom prst="roundRect">
            <a:avLst>
              <a:gd name="adj" fmla="val 1069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34292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 an accurate machine learning model for loan default prediction.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95211"/>
            <a:ext cx="4196358" cy="3182422"/>
          </a:xfrm>
          <a:prstGeom prst="roundRect">
            <a:avLst>
              <a:gd name="adj" fmla="val 1069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Approach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342924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 meticulous data preparation, advanced feature engineering, and state-of-the-art modeling techniques, ensuring models are built on clean and relevant information.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95211"/>
            <a:ext cx="4196358" cy="3182422"/>
          </a:xfrm>
          <a:prstGeom prst="roundRect">
            <a:avLst>
              <a:gd name="adj" fmla="val 1069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Key Outcomes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342924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Achieve enhanced risk assessment, reduced financial losses, and improved profitability for institutions.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085" y="539472"/>
            <a:ext cx="8909685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Dataset Overview and Initial Insights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0085" y="1535311"/>
            <a:ext cx="1327023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analysis uses a dataset with 17 features, such as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LoanAmount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CreditScore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with </a:t>
            </a:r>
            <a:r>
              <a:rPr lang="en-US" sz="15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Default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(0 or 1) as the target variable. Initial exploration is key to understanding its structure.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0085" y="2569964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Dataset Features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680085" y="3092172"/>
            <a:ext cx="6398062" cy="2811423"/>
          </a:xfrm>
          <a:prstGeom prst="roundRect">
            <a:avLst>
              <a:gd name="adj" fmla="val 1036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7705" y="3099792"/>
            <a:ext cx="6382822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882134" y="3223974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077295" y="3223974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Income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7705" y="3659029"/>
            <a:ext cx="6382822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82134" y="3783211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LoanAmount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077295" y="3783211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CreditScore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7705" y="4218265"/>
            <a:ext cx="6382822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82134" y="4342448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EmploymentType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077295" y="4342448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Education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7705" y="4777502"/>
            <a:ext cx="6382822" cy="5592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882134" y="4901684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Mortgage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4077295" y="4901684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Dependents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687705" y="5336738"/>
            <a:ext cx="6382822" cy="5592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82134" y="5460921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Default (Target)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4077295" y="5460921"/>
            <a:ext cx="279892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...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680085" y="6122194"/>
            <a:ext cx="6398062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initial preview using </a:t>
            </a:r>
            <a:r>
              <a:rPr lang="en-US" sz="15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df.head()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</a:t>
            </a:r>
            <a:r>
              <a:rPr lang="en-US" sz="15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pd.read_csv("Loan_default.csv")</a:t>
            </a: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confirmed its structure, revealing immediate needs for preprocessing.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9873" y="2569964"/>
            <a:ext cx="2429113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  <p:sp>
        <p:nvSpPr>
          <p:cNvPr id="27" name="Text 24"/>
          <p:cNvSpPr/>
          <p:nvPr/>
        </p:nvSpPr>
        <p:spPr>
          <a:xfrm>
            <a:off x="11090315" y="6480691"/>
            <a:ext cx="656630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500" dirty="0"/>
          </a:p>
        </p:txBody>
      </p:sp>
      <p:sp>
        <p:nvSpPr>
          <p:cNvPr id="28" name="Text 25"/>
          <p:cNvSpPr/>
          <p:nvPr/>
        </p:nvSpPr>
        <p:spPr>
          <a:xfrm>
            <a:off x="7559873" y="6893600"/>
            <a:ext cx="6398062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significant imbalance was observed, with 88% of loans not defaulting and 12% defaulting—a common challenge in financial datasets.</a:t>
            </a:r>
            <a:endParaRPr lang="en-US" sz="15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8CE4DAE-EBDB-E6EC-CD5D-AE00AC1F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55" y="2126279"/>
            <a:ext cx="5394218" cy="4736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828" y="661511"/>
            <a:ext cx="5793343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Tech Stack &amp; Key Tools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828" y="1712595"/>
            <a:ext cx="13194744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project leveraged a robust suite of tools, from core programming languages to specialized libraries, ensuring efficient development and accurate model performance.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28" y="2599611"/>
            <a:ext cx="512802" cy="5128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7828" y="3368754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7828" y="3812262"/>
            <a:ext cx="646914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primary programming language for all data manipulation, analysis, and machine learning model development tasks.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311" y="2599611"/>
            <a:ext cx="512802" cy="5128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311" y="3368754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Pandas &amp; NumPy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3311" y="3812262"/>
            <a:ext cx="64692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Essential libraries used for powerful data structuring, cleaning, and advanced numerical operations throughout the project.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28" y="4878705"/>
            <a:ext cx="512802" cy="5128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7828" y="5647849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Scikit-learn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17828" y="6091357"/>
            <a:ext cx="646914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comprehensive machine learning library, pivotal for implementing algorithms like Logistic Regression and Random Forest.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3311" y="4878705"/>
            <a:ext cx="512802" cy="51280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311" y="5647849"/>
            <a:ext cx="256401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Matplotlib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3311" y="6091357"/>
            <a:ext cx="646926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powerful data visualization library used for creating static, animated, and interactive plots and charts to gain insights from data.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17828" y="7055287"/>
            <a:ext cx="4102418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4850"/>
            <a:ext cx="12068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Preparation: Handling Missing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537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 data is the foundation of reliable models. We systematically addressed missing values to ensure data integrity and prevent model bias.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34747"/>
            <a:ext cx="4196358" cy="3808928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734747"/>
            <a:ext cx="121920" cy="38089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2992041"/>
            <a:ext cx="3337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Identifying Missingness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482459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Used </a:t>
            </a: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df.isnull().mean()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quickly assess the percentage of missing values per column.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34747"/>
            <a:ext cx="4196358" cy="3808928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734747"/>
            <a:ext cx="121920" cy="380892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65696" y="299204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Strategic Column Dropping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565696" y="383678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Columns with over 50% missing data were dropped to avoid introducing excessive noise or imputation errors.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640133" y="2734747"/>
            <a:ext cx="4196358" cy="3808928"/>
          </a:xfrm>
          <a:prstGeom prst="roundRect">
            <a:avLst>
              <a:gd name="adj" fmla="val 3841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734747"/>
            <a:ext cx="121920" cy="38089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8868" y="2992041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Imputation for Remaining Gaps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988868" y="3836789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Numerical missing values were filled with the 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median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while categorical missing values were imputed with the </a:t>
            </a: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988868" y="542448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df[col].fillna(df[col].median())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988868" y="5923478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df[col].fillna(df[col].mode()[0])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7988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rigorous process ensures that the dataset is robust and ready for subsequent feature engineering. Let's dive into the data and preparation steps.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287" y="458272"/>
            <a:ext cx="11981378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Feature Engineering: Creating and Transforming Features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3287" y="1312188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 engineering transforms raw data into a format that better represents the underlying problem to the predictive models, enhancing their performance.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7" y="1766292"/>
            <a:ext cx="4349115" cy="43491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3287" y="6281976"/>
            <a:ext cx="226945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Loan-to-Income Ratio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83287" y="6642259"/>
            <a:ext cx="4349115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loan_to_income_ratio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as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LoanAmount / (Income + 1)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assess a borrower's capacity to repay the loan relative to their income.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643" y="1766292"/>
            <a:ext cx="4349115" cy="43491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40643" y="6281976"/>
            <a:ext cx="223658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Categorical Encoding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140643" y="6642259"/>
            <a:ext cx="434911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Converted all categorical columns (e.g.,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Education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EmploymentType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) into numerical representations using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astype('category').cat.codes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998" y="1766292"/>
            <a:ext cx="4349115" cy="434911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7998" y="6281976"/>
            <a:ext cx="208311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Numerical Scaling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9697998" y="6642259"/>
            <a:ext cx="4349115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Applied </a:t>
            </a:r>
            <a:r>
              <a:rPr lang="en-US" sz="13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numerical features, normalizing them to a standard range to prevent features with larger values from dominating the model.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583287" y="7652623"/>
            <a:ext cx="13463826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steps ensure that our data is not only clean but also optimized for machine learning algorithms, enabling more accurate predictions.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1130379"/>
            <a:ext cx="12737425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Model Training: Splitting Data and Algorithms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2262307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With our data prepared and engineered, the next critical step is to split it for training and testing, and then to train our chosen models.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73" y="3267313"/>
            <a:ext cx="220861" cy="22086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562469"/>
            <a:ext cx="421409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3" y="373380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Splitting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73073" y="4211360"/>
            <a:ext cx="4214098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dataset was divided into an </a:t>
            </a:r>
            <a:r>
              <a:rPr lang="en-US" sz="17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80% training set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a </a:t>
            </a:r>
            <a:r>
              <a:rPr lang="en-US" sz="17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20% testing set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using </a:t>
            </a:r>
            <a:r>
              <a:rPr lang="en-US" sz="17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train_test_split(X, y, train_size=0.8, random_state=0)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This ensures our model is evaluated on unseen data.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032" y="3267313"/>
            <a:ext cx="220861" cy="22086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032" y="3562469"/>
            <a:ext cx="4214217" cy="3048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208032" y="3733800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Logistic Regression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208032" y="4211360"/>
            <a:ext cx="4214217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fundamental linear model, Logistic Regression, was trained to establish a baseline for prediction accuracy: </a:t>
            </a:r>
            <a:r>
              <a:rPr lang="en-US" sz="17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log_reg.fit(X_train, y_train)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3110" y="3267313"/>
            <a:ext cx="220861" cy="220861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110" y="3562469"/>
            <a:ext cx="4214217" cy="304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643110" y="3733800"/>
            <a:ext cx="344102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Random Forest Classifier</a:t>
            </a:r>
            <a:endParaRPr lang="en-US" sz="2150" dirty="0"/>
          </a:p>
        </p:txBody>
      </p:sp>
      <p:sp>
        <p:nvSpPr>
          <p:cNvPr id="15" name="Text 7"/>
          <p:cNvSpPr/>
          <p:nvPr/>
        </p:nvSpPr>
        <p:spPr>
          <a:xfrm>
            <a:off x="9643110" y="4211360"/>
            <a:ext cx="4214217" cy="1766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more robust ensemble model, Random Forest, was trained with </a:t>
            </a:r>
            <a:r>
              <a:rPr lang="en-US" sz="17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n_estimators=200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capture complex non-linear relationships: </a:t>
            </a:r>
            <a:r>
              <a:rPr lang="en-US" sz="1700" dirty="0">
                <a:solidFill>
                  <a:srgbClr val="5B6E8C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rf_model.fit(X_train, y_train)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773073" y="6392347"/>
            <a:ext cx="130842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models provide a comprehensive approach to evaluating the loan default prediction problem. Now, let's evaluate their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88261" y="644128"/>
            <a:ext cx="6390084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Model Evaluation and Results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8261" y="1439347"/>
            <a:ext cx="7940278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Evaluating our models is crucial to understanding their effectiveness and identifying areas for improvement, especially with imbalanced datasets.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8261" y="2182773"/>
            <a:ext cx="3884176" cy="2518648"/>
          </a:xfrm>
          <a:prstGeom prst="roundRect">
            <a:avLst>
              <a:gd name="adj" fmla="val 1024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07" y="2362319"/>
            <a:ext cx="515779" cy="51577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9611" y="2504123"/>
            <a:ext cx="232053" cy="2320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67807" y="3050024"/>
            <a:ext cx="214943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Accuracy Score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267807" y="3421737"/>
            <a:ext cx="3525083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Both Logistic Regression and Random Forest achieved approximately </a:t>
            </a:r>
            <a:r>
              <a:rPr lang="en-US" sz="13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88% accuracy</a:t>
            </a: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While seemingly high, this metric can be misleading with imbalanced data.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10144363" y="2182773"/>
            <a:ext cx="3884176" cy="2518648"/>
          </a:xfrm>
          <a:prstGeom prst="roundRect">
            <a:avLst>
              <a:gd name="adj" fmla="val 1024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909" y="2362319"/>
            <a:ext cx="515779" cy="515779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5713" y="2504123"/>
            <a:ext cx="232053" cy="23205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0323909" y="3050024"/>
            <a:ext cx="2149435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Confusion Matrix</a:t>
            </a: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10323909" y="3421737"/>
            <a:ext cx="3525083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Revealed strong performance in predicting non-defaults but </a:t>
            </a:r>
            <a:r>
              <a:rPr lang="en-US" sz="13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recall for actual defaults</a:t>
            </a: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indicating a challenge in correctly identifying the minority class.</a:t>
            </a:r>
            <a:endParaRPr lang="en-US" sz="1350" dirty="0"/>
          </a:p>
        </p:txBody>
      </p:sp>
      <p:sp>
        <p:nvSpPr>
          <p:cNvPr id="15" name="Shape 8"/>
          <p:cNvSpPr/>
          <p:nvPr/>
        </p:nvSpPr>
        <p:spPr>
          <a:xfrm>
            <a:off x="6088261" y="4873347"/>
            <a:ext cx="7940278" cy="1968579"/>
          </a:xfrm>
          <a:prstGeom prst="roundRect">
            <a:avLst>
              <a:gd name="adj" fmla="val 1310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807" y="5052893"/>
            <a:ext cx="515779" cy="515779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9611" y="5194697"/>
            <a:ext cx="232053" cy="232053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6267807" y="5740598"/>
            <a:ext cx="2740581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Precision, Recall, F1-Score</a:t>
            </a:r>
            <a:endParaRPr lang="en-US" sz="1650" dirty="0"/>
          </a:p>
        </p:txBody>
      </p:sp>
      <p:sp>
        <p:nvSpPr>
          <p:cNvPr id="19" name="Text 10"/>
          <p:cNvSpPr/>
          <p:nvPr/>
        </p:nvSpPr>
        <p:spPr>
          <a:xfrm>
            <a:off x="6267807" y="6112312"/>
            <a:ext cx="758118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Highlighted the trade-offs between false positives and false negatives, confirming the struggle to accurately predict defaults due to class imbalance.</a:t>
            </a:r>
            <a:endParaRPr lang="en-US" sz="1350" dirty="0"/>
          </a:p>
        </p:txBody>
      </p:sp>
      <p:sp>
        <p:nvSpPr>
          <p:cNvPr id="20" name="Text 11"/>
          <p:cNvSpPr/>
          <p:nvPr/>
        </p:nvSpPr>
        <p:spPr>
          <a:xfrm>
            <a:off x="6088261" y="7035284"/>
            <a:ext cx="7940278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These results underscore the importance of specialized techniques for imbalanced datasets, which could further improve the model's ability to identify high-risk loans.</a:t>
            </a:r>
            <a:endParaRPr lang="en-US" sz="13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65E006-7395-672B-00E2-BBF76508C20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605"/>
          <a:stretch>
            <a:fillRect/>
          </a:stretch>
        </p:blipFill>
        <p:spPr>
          <a:xfrm>
            <a:off x="63189" y="678999"/>
            <a:ext cx="5904000" cy="7191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2E4A2-5834-F904-5886-F627FB22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23"/>
            <a:ext cx="1464197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339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</TotalTime>
  <Words>916</Words>
  <Application>Microsoft Office PowerPoint</Application>
  <PresentationFormat>Custom</PresentationFormat>
  <Paragraphs>80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Manrope</vt:lpstr>
      <vt:lpstr>Corbel</vt:lpstr>
      <vt:lpstr>Alexandria Medium</vt:lpstr>
      <vt:lpstr>Consolas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ROHIT GUPTA</dc:creator>
  <cp:lastModifiedBy>puja kumari gupta</cp:lastModifiedBy>
  <cp:revision>2</cp:revision>
  <dcterms:created xsi:type="dcterms:W3CDTF">2025-11-15T08:11:54Z</dcterms:created>
  <dcterms:modified xsi:type="dcterms:W3CDTF">2025-11-15T08:25:07Z</dcterms:modified>
</cp:coreProperties>
</file>